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1" y="-5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6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93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79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2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7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30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4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6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8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8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995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9B329-8D8F-4D15-BE68-3795967EB9D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CF83E-6B6F-42A4-8874-192217FC6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4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Зависимость электрической прочности внутренней изоляции от длительности воздействия напряжения.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365104"/>
            <a:ext cx="6400800" cy="1752600"/>
          </a:xfrm>
        </p:spPr>
        <p:txBody>
          <a:bodyPr/>
          <a:lstStyle/>
          <a:p>
            <a:r>
              <a:rPr lang="ru-RU" dirty="0" smtClean="0"/>
              <a:t>Лекция 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91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197281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Характерная для внутренней изоляции зависимость пробивного напряжения  от времени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приложения пробивного напряжения показана на </a:t>
            </a:r>
            <a:r>
              <a:rPr lang="ru-RU" dirty="0" smtClean="0"/>
              <a:t>рисунке. </a:t>
            </a:r>
            <a:r>
              <a:rPr lang="ru-RU" dirty="0"/>
              <a:t>Сложный вид этой зависимости объясняется тем, что при разных временах 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 процессы в изоляции, приводящие к пробою, имеют различную физическую природу.</a:t>
            </a:r>
          </a:p>
        </p:txBody>
      </p:sp>
      <p:pic>
        <p:nvPicPr>
          <p:cNvPr id="1026" name="Picture 2" descr="https://www.ok-t.ru/studopediaru/baza13/488101408142.files/image0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68" b="10174"/>
          <a:stretch/>
        </p:blipFill>
        <p:spPr bwMode="auto">
          <a:xfrm>
            <a:off x="899592" y="3068959"/>
            <a:ext cx="6984775" cy="31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6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pPr marL="0" indent="0" hangingPunct="0">
              <a:buNone/>
            </a:pPr>
            <a:r>
              <a:rPr lang="ru-RU" dirty="0"/>
              <a:t>Прежде всего следует обратить внимание на то, что при любом значении времени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пробивное напряжение  - величина </a:t>
            </a:r>
            <a:r>
              <a:rPr lang="ru-RU" i="1" u="sng" dirty="0"/>
              <a:t>случайная</a:t>
            </a:r>
            <a:r>
              <a:rPr lang="ru-RU" dirty="0"/>
              <a:t>, разбросы которой около среднего значения </a:t>
            </a:r>
            <a:r>
              <a:rPr lang="ru-RU" i="1" u="sng" dirty="0"/>
              <a:t>характеризуются коэффициентом вариации</a:t>
            </a:r>
            <a:r>
              <a:rPr lang="ru-RU" dirty="0"/>
              <a:t>, порядка </a:t>
            </a:r>
            <a:r>
              <a:rPr lang="ru-RU" dirty="0" smtClean="0"/>
              <a:t>5-15</a:t>
            </a:r>
            <a:r>
              <a:rPr lang="ru-RU" dirty="0"/>
              <a:t>%. Случайный характер величины объясняется как природой процессов развития пробоя, так и неконтролируемыми случайными различиями между внешне одинаковыми изоляционными конструкциями.</a:t>
            </a:r>
          </a:p>
          <a:p>
            <a:pPr marL="0" indent="0" hangingPunct="0">
              <a:buNone/>
            </a:pPr>
            <a:r>
              <a:rPr lang="ru-RU" dirty="0"/>
              <a:t>	Зависимость </a:t>
            </a:r>
            <a:r>
              <a:rPr lang="ru-RU" dirty="0" smtClean="0"/>
              <a:t> </a:t>
            </a:r>
            <a:r>
              <a:rPr lang="ru-RU" i="1" u="sng" dirty="0" smtClean="0"/>
              <a:t>f</a:t>
            </a:r>
            <a:r>
              <a:rPr lang="ru-RU" i="1" u="sng" dirty="0"/>
              <a:t>(</a:t>
            </a:r>
            <a:r>
              <a:rPr lang="ru-RU" i="1" u="sng" dirty="0">
                <a:sym typeface="Symbol"/>
              </a:rPr>
              <a:t></a:t>
            </a:r>
            <a:r>
              <a:rPr lang="ru-RU" i="1" u="sng" dirty="0"/>
              <a:t>)</a:t>
            </a:r>
            <a:r>
              <a:rPr lang="ru-RU" dirty="0"/>
              <a:t>, показанная на </a:t>
            </a:r>
            <a:r>
              <a:rPr lang="ru-RU" dirty="0" smtClean="0"/>
              <a:t>рисунке, </a:t>
            </a:r>
            <a:r>
              <a:rPr lang="ru-RU" dirty="0"/>
              <a:t>может быть разделена на несколько участков, границы которых указаны ориентировочно.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20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При малых временах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, т.е. в диапазоне от единиц микросекунд до нескольких миллисекунд, в изоляции возможен так называемый чисто </a:t>
            </a:r>
            <a:r>
              <a:rPr lang="ru-RU" i="1" u="sng" dirty="0"/>
              <a:t>электрический пробой</a:t>
            </a:r>
            <a:r>
              <a:rPr lang="ru-RU" dirty="0"/>
              <a:t>, сущность которого  состоит в том, что при некотором напряжении в изоляции создаются условия для образования и быстрого увеличения числа свободных электронов. Последние в сильном электрическом поле приобретают энергию, достаточную для ионизации нейтральных молекул и образования концентрированного потока электронов. За счет энергии, выделяющейся при взаимодействии потока электронов с молекулами диэлектрика, происходит разрушение последнего с образованием проводящего канала.</a:t>
            </a:r>
          </a:p>
          <a:p>
            <a:pPr hangingPunct="0"/>
            <a:r>
              <a:rPr lang="ru-RU" dirty="0"/>
              <a:t>	При временах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более нескольких десятков микросекунд значение напряжения  остается практически неизменным, так как время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много больше времени формирования проводящего канала, а другие механизмы пробоя еще не успевают проявиться.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807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При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&gt; 10 c    для внутренней изоляции, содержащей большие объемы жидкого диэлектрика, может наблюдаться некоторое снижение . Это происходит вследствие того, что с увеличением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сильнее проявляется влияние </a:t>
            </a:r>
            <a:r>
              <a:rPr lang="ru-RU" i="1" u="sng" dirty="0"/>
              <a:t>примесных твердых частиц</a:t>
            </a:r>
            <a:r>
              <a:rPr lang="ru-RU" dirty="0"/>
              <a:t>, неизбежно присутствующих в технически жидких диэлектриках. Такие частицы имеют, как правили, более высокую, чем у жидкости диэлектрическую проницаемость. Поэтому около них происходит некоторое увеличение напряженности в жидкости, что влечет за собой снижение пробивного напряжения. Под действием электрического поля примесные частицы перемещаются в области повышенных напряженностей. Чем больше время 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, тем дальше успевают сместиться частицы, тем больше вероятность появления их в наиболее напряженной области изоляции и, следовательно, ниже пробивное напряжение .  При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&lt; 10 с  частицы практически не успевают сместиться,  и их влияние минимально.</a:t>
            </a:r>
          </a:p>
        </p:txBody>
      </p:sp>
    </p:spTree>
    <p:extLst>
      <p:ext uri="{BB962C8B-B14F-4D97-AF65-F5344CB8AC3E}">
        <p14:creationId xmlns:p14="http://schemas.microsoft.com/office/powerpoint/2010/main" val="2963219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marL="0" indent="0" hangingPunct="0">
              <a:buNone/>
            </a:pPr>
            <a:r>
              <a:rPr lang="ru-RU" dirty="0" smtClean="0"/>
              <a:t>	Следующий </a:t>
            </a:r>
            <a:r>
              <a:rPr lang="ru-RU" dirty="0"/>
              <a:t>участок кривой - область теплового пробоя. В зависимости от размеров и свойств изоляции и температуры окружающей среды он может занимать диапазон от десятков секунд до нескольких часов. Сущность теплового пробоя состоит в следующем.</a:t>
            </a:r>
          </a:p>
          <a:p>
            <a:pPr marL="0" indent="0" hangingPunct="0">
              <a:buNone/>
            </a:pPr>
            <a:r>
              <a:rPr lang="ru-RU" dirty="0" smtClean="0"/>
              <a:t>	Под </a:t>
            </a:r>
            <a:r>
              <a:rPr lang="ru-RU" dirty="0"/>
              <a:t>действием приложенного напряжения в изоляции возникают диэлектрические потери, обусловленные наличием у реальной изоляции небольшой проводимости и рассеянием энергии при некоторых видах поляризации. За счет диэлектрических потерь происходит дополнительный разогрев изоляции. </a:t>
            </a:r>
          </a:p>
          <a:p>
            <a:pPr marL="0" indent="0" hangingPunct="0">
              <a:buNone/>
            </a:pPr>
            <a:r>
              <a:rPr lang="ru-RU" dirty="0"/>
              <a:t>	Мощность диэлектрических потерь в изоляции определяется выражением</a:t>
            </a:r>
          </a:p>
          <a:p>
            <a:pPr marL="0" indent="0" hangingPunct="0">
              <a:buNone/>
            </a:pPr>
            <a:r>
              <a:rPr lang="ru-RU" dirty="0"/>
              <a:t>                                         </a:t>
            </a:r>
            <a:endParaRPr lang="ru-RU" dirty="0" smtClean="0"/>
          </a:p>
          <a:p>
            <a:pPr marL="0" indent="0" hangingPunct="0">
              <a:buNone/>
            </a:pPr>
            <a:endParaRPr lang="ru-RU" dirty="0"/>
          </a:p>
          <a:p>
            <a:pPr marL="0" indent="0" hangingPunct="0">
              <a:buNone/>
            </a:pPr>
            <a:r>
              <a:rPr lang="ru-RU" dirty="0" smtClean="0"/>
              <a:t>где</a:t>
            </a:r>
            <a:r>
              <a:rPr lang="ru-RU" i="1" dirty="0" smtClean="0"/>
              <a:t> </a:t>
            </a:r>
            <a:r>
              <a:rPr lang="ru-RU" i="1" dirty="0">
                <a:sym typeface="Symbol"/>
              </a:rPr>
              <a:t></a:t>
            </a:r>
            <a:r>
              <a:rPr lang="ru-RU" dirty="0"/>
              <a:t> - круговая частота; </a:t>
            </a:r>
            <a:r>
              <a:rPr lang="ru-RU" i="1" dirty="0"/>
              <a:t>С </a:t>
            </a:r>
            <a:r>
              <a:rPr lang="ru-RU" dirty="0"/>
              <a:t>- емкость рассматриваемой изоляции; </a:t>
            </a:r>
            <a:r>
              <a:rPr lang="ru-RU" i="1" dirty="0"/>
              <a:t>U</a:t>
            </a:r>
            <a:r>
              <a:rPr lang="ru-RU" dirty="0"/>
              <a:t> -  воздействующее напряжение; </a:t>
            </a:r>
            <a:r>
              <a:rPr lang="ru-RU" i="1" dirty="0" err="1"/>
              <a:t>tg</a:t>
            </a:r>
            <a:r>
              <a:rPr lang="ru-RU" i="1" dirty="0">
                <a:sym typeface="Symbol"/>
              </a:rPr>
              <a:t></a:t>
            </a:r>
            <a:r>
              <a:rPr lang="ru-RU" i="1" dirty="0"/>
              <a:t> </a:t>
            </a:r>
            <a:r>
              <a:rPr lang="ru-RU" dirty="0"/>
              <a:t>- тангенс угла диэлектрических потерь, равный отношению активного тока  через изоляцию к емкостному току </a:t>
            </a:r>
            <a:r>
              <a:rPr lang="ru-RU" dirty="0" smtClean="0"/>
              <a:t>     .</a:t>
            </a:r>
            <a:endParaRPr lang="ru-RU" dirty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002920"/>
              </p:ext>
            </p:extLst>
          </p:nvPr>
        </p:nvGraphicFramePr>
        <p:xfrm>
          <a:off x="2627784" y="5805264"/>
          <a:ext cx="250049" cy="42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Формула" r:id="rId3" imgW="152268" imgH="253780" progId="Equation.3">
                  <p:embed/>
                </p:oleObj>
              </mc:Choice>
              <mc:Fallback>
                <p:oleObj name="Формула" r:id="rId3" imgW="152268" imgH="2537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5805264"/>
                        <a:ext cx="250049" cy="424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638011"/>
              </p:ext>
            </p:extLst>
          </p:nvPr>
        </p:nvGraphicFramePr>
        <p:xfrm>
          <a:off x="2411760" y="4437112"/>
          <a:ext cx="2929635" cy="52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Формула" r:id="rId5" imgW="1714500" imgH="304800" progId="Equation.3">
                  <p:embed/>
                </p:oleObj>
              </mc:Choice>
              <mc:Fallback>
                <p:oleObj name="Формула" r:id="rId5" imgW="17145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437112"/>
                        <a:ext cx="2929635" cy="5208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6822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pPr marL="0" indent="0" hangingPunct="0">
              <a:buNone/>
            </a:pPr>
            <a:r>
              <a:rPr lang="ru-RU" dirty="0"/>
              <a:t>Если мощность потерь в изоляции будет превышать мощность отвода тепла, произойдет нарушение теплового баланса изоляции, температура в изоляции будет неограниченно расти до потери изоляцией диэлектрических свойств - произойдет тепловой пробой.</a:t>
            </a:r>
          </a:p>
          <a:p>
            <a:pPr marL="0" indent="0" hangingPunct="0">
              <a:buNone/>
            </a:pPr>
            <a:r>
              <a:rPr lang="ru-RU" dirty="0"/>
              <a:t>	Изложенная упрощенная модель теплового пробоя относится к случаю, когда время приложения напряжения значительно превышает постоянную времени нагрева изоляции.</a:t>
            </a:r>
          </a:p>
          <a:p>
            <a:pPr marL="0" indent="0" hangingPunct="0">
              <a:buNone/>
            </a:pPr>
            <a:r>
              <a:rPr lang="ru-RU" dirty="0"/>
              <a:t>	Последний участок зависимости =f(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)  соответствует временам </a:t>
            </a:r>
            <a:r>
              <a:rPr lang="ru-RU" dirty="0">
                <a:sym typeface="Symbol"/>
              </a:rPr>
              <a:t></a:t>
            </a:r>
            <a:r>
              <a:rPr lang="ru-RU" dirty="0"/>
              <a:t> от нескольких минут или часов до 10-15 и более лет. Это область, в которой пробой постепенно подготавливается медленно протекающими процессами электрического старения изоляции. Эти процессы возникают под действием сильных электрических полей и необратимо ухудшают свойства </a:t>
            </a:r>
            <a:r>
              <a:rPr lang="ru-RU"/>
              <a:t>изоляции</a:t>
            </a:r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37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Контрольные вопросы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Электрический пробой изоляции.</a:t>
            </a:r>
          </a:p>
          <a:p>
            <a:r>
              <a:rPr lang="ru-RU" dirty="0" smtClean="0"/>
              <a:t>Объяснить  зависимость пробивного напряжения от времени</a:t>
            </a:r>
          </a:p>
          <a:p>
            <a:r>
              <a:rPr lang="ru-RU" dirty="0" smtClean="0"/>
              <a:t>Тепловой </a:t>
            </a:r>
            <a:r>
              <a:rPr lang="ru-RU" smtClean="0"/>
              <a:t>пробой изоляции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605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377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Формула</vt:lpstr>
      <vt:lpstr>Зависимость электрической прочности внутренней изоляции от длительности воздействия напряжения.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Зависимость электрической прочности внутренней изоляции от длительности воздействия напряжения.</dc:title>
  <dc:creator>ASUS</dc:creator>
  <cp:lastModifiedBy>ASUS</cp:lastModifiedBy>
  <cp:revision>4</cp:revision>
  <dcterms:created xsi:type="dcterms:W3CDTF">2021-09-17T04:13:04Z</dcterms:created>
  <dcterms:modified xsi:type="dcterms:W3CDTF">2021-09-17T17:11:12Z</dcterms:modified>
</cp:coreProperties>
</file>